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67" r:id="rId4"/>
    <p:sldId id="257" r:id="rId5"/>
    <p:sldId id="260" r:id="rId6"/>
    <p:sldId id="274" r:id="rId7"/>
    <p:sldId id="275" r:id="rId8"/>
    <p:sldId id="263" r:id="rId9"/>
    <p:sldId id="270" r:id="rId10"/>
    <p:sldId id="265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0" autoAdjust="0"/>
    <p:restoredTop sz="94600"/>
  </p:normalViewPr>
  <p:slideViewPr>
    <p:cSldViewPr>
      <p:cViewPr varScale="1">
        <p:scale>
          <a:sx n="65" d="100"/>
          <a:sy n="65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A000830-AB92-4057-AC9B-CC2A26AE66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11A906-102B-45CF-9178-197B92D4B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ABE-8626-48C5-86A6-30D7972AB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75B79-11A6-49E0-8961-649054F9E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7D0B44-5404-4DBB-8C95-657F23C55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31DA-18E4-437F-A35A-CC80CB33F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B8095-A56C-431F-95DA-86A34ADDB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2D118-D330-4429-B049-56B0D03D2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76801-6318-41EB-A5AE-E5ECF25E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028BB-7431-4CDE-8584-9BE821ED3C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C3259-0C3E-4418-A82D-6DEBF6F61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D742F-125C-4172-9E1A-439DFF6E6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123F9-26B9-41AA-8A1E-4705B961F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FF29E-42A5-4182-BA9B-D6705D1A6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A7845-C7A7-472A-B9B5-74F40FA1F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61194-A2B6-42E5-BA05-26FD5C3C9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5EEF0-ACCD-4199-AC6F-5248D36517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10F8-365B-4AC6-A8EB-D4E6FF3EB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58AB7-0E8F-4104-800A-F617192C6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2D8A-C906-4194-9DF7-8072C4381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C147F-838C-434E-8263-DECE05ACE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B50-936E-4E73-A2AF-21BD6A64B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C177A-5FBC-4A43-9F01-3980367F6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1E55E3-B7D3-4A39-9FA3-503393CFDB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A0F64E-7055-40A6-9973-1D1A9BCE6CB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838200"/>
            <a:ext cx="8001000" cy="936625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Affecting Equilibrium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imagesCAGQSY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828800"/>
            <a:ext cx="5181599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960438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 Constant K</a:t>
            </a:r>
            <a:r>
              <a:rPr lang="en-US" sz="5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</a:t>
            </a:r>
            <a:endParaRPr lang="en-US" sz="5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688387" cy="52578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General Formula:</a:t>
            </a:r>
          </a:p>
          <a:p>
            <a:pPr algn="ctr">
              <a:buNone/>
            </a:pPr>
            <a:r>
              <a:rPr lang="en-US" sz="3200" dirty="0" err="1" smtClean="0"/>
              <a:t>aA</a:t>
            </a:r>
            <a:r>
              <a:rPr lang="en-US" sz="3200" dirty="0" smtClean="0"/>
              <a:t> + </a:t>
            </a:r>
            <a:r>
              <a:rPr lang="en-US" sz="3200" dirty="0" err="1" smtClean="0"/>
              <a:t>bB</a:t>
            </a:r>
            <a:r>
              <a:rPr lang="en-US" sz="3200" dirty="0" smtClean="0"/>
              <a:t>         </a:t>
            </a:r>
            <a:r>
              <a:rPr lang="en-US" sz="3200" dirty="0" err="1" smtClean="0"/>
              <a:t>cC</a:t>
            </a:r>
            <a:r>
              <a:rPr lang="en-US" sz="3200" dirty="0" smtClean="0"/>
              <a:t> + </a:t>
            </a:r>
            <a:r>
              <a:rPr lang="en-US" sz="3200" dirty="0" err="1" smtClean="0"/>
              <a:t>dD</a:t>
            </a:r>
            <a:r>
              <a:rPr lang="en-US" sz="3200" dirty="0" smtClean="0"/>
              <a:t> </a:t>
            </a:r>
          </a:p>
          <a:p>
            <a:pPr algn="ctr">
              <a:buNone/>
            </a:pPr>
            <a:r>
              <a:rPr lang="en-US" sz="3200" dirty="0" smtClean="0"/>
              <a:t>		</a:t>
            </a:r>
            <a:endParaRPr lang="en-US" sz="3200" baseline="-25000" dirty="0" smtClean="0"/>
          </a:p>
          <a:p>
            <a:pPr algn="ctr"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  [C]</a:t>
            </a:r>
            <a:r>
              <a:rPr lang="en-US" sz="3200" baseline="30000" dirty="0" smtClean="0"/>
              <a:t>c </a:t>
            </a:r>
            <a:r>
              <a:rPr lang="en-US" sz="3200" dirty="0" smtClean="0"/>
              <a:t>[D]</a:t>
            </a:r>
            <a:r>
              <a:rPr lang="en-US" sz="3200" baseline="30000" dirty="0" smtClean="0"/>
              <a:t>d</a:t>
            </a:r>
          </a:p>
          <a:p>
            <a:pPr algn="ctr">
              <a:buNone/>
            </a:pPr>
            <a:r>
              <a:rPr lang="en-US" sz="3200" dirty="0" smtClean="0"/>
              <a:t>            [A]</a:t>
            </a:r>
            <a:r>
              <a:rPr lang="en-US" sz="3200" baseline="30000" dirty="0" smtClean="0"/>
              <a:t>a </a:t>
            </a:r>
            <a:r>
              <a:rPr lang="en-US" sz="3200" dirty="0" smtClean="0"/>
              <a:t>[B]</a:t>
            </a:r>
            <a:r>
              <a:rPr lang="en-US" sz="3200" baseline="30000" dirty="0" smtClean="0"/>
              <a:t>b</a:t>
            </a:r>
          </a:p>
          <a:p>
            <a:pPr algn="ctr">
              <a:buNone/>
            </a:pPr>
            <a:endParaRPr lang="en-US" sz="3200" baseline="30000" dirty="0" smtClean="0"/>
          </a:p>
          <a:p>
            <a:pPr algn="ctr"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Products</a:t>
            </a:r>
          </a:p>
          <a:p>
            <a:pPr algn="ctr">
              <a:buNone/>
            </a:pPr>
            <a:r>
              <a:rPr lang="en-US" sz="3200" dirty="0" smtClean="0"/>
              <a:t>           Reactants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3962400"/>
            <a:ext cx="1752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7" name="Picture 6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2209800"/>
            <a:ext cx="752475" cy="5619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495800" y="5486400"/>
            <a:ext cx="1905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5563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9831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1219200"/>
            <a:ext cx="8458200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  </a:t>
            </a:r>
            <a:r>
              <a:rPr lang="en-US" sz="3200" dirty="0" smtClean="0"/>
              <a:t>       2NO</a:t>
            </a:r>
            <a:r>
              <a:rPr lang="en-US" sz="3200" baseline="-25000" dirty="0" smtClean="0"/>
              <a:t>2</a:t>
            </a:r>
          </a:p>
          <a:p>
            <a:pPr>
              <a:buNone/>
            </a:pPr>
            <a:r>
              <a:rPr lang="en-US" sz="3200" dirty="0" smtClean="0"/>
              <a:t>		</a:t>
            </a:r>
            <a:endParaRPr lang="en-US" sz="3200" baseline="-25000" dirty="0" smtClean="0"/>
          </a:p>
          <a:p>
            <a:pPr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  [NO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2</a:t>
            </a:r>
          </a:p>
          <a:p>
            <a:pPr>
              <a:buNone/>
            </a:pPr>
            <a:r>
              <a:rPr lang="en-US" sz="3200" dirty="0" smtClean="0"/>
              <a:t>            [N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]</a:t>
            </a:r>
            <a:endParaRPr lang="en-US" sz="3200" baseline="30000" dirty="0" smtClean="0"/>
          </a:p>
          <a:p>
            <a:pPr>
              <a:buNone/>
            </a:pPr>
            <a:endParaRPr lang="en-US" sz="3200" baseline="30000" dirty="0" smtClean="0"/>
          </a:p>
          <a:p>
            <a:pPr>
              <a:buNone/>
            </a:pP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        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S</a:t>
            </a:r>
            <a:r>
              <a:rPr lang="en-US" sz="3200" baseline="-25000" dirty="0" smtClean="0"/>
              <a:t>2</a:t>
            </a:r>
          </a:p>
          <a:p>
            <a:pPr>
              <a:buNone/>
            </a:pPr>
            <a:endParaRPr lang="en-US" sz="3200" baseline="-25000" dirty="0" smtClean="0"/>
          </a:p>
          <a:p>
            <a:pPr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  [H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[S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endParaRPr lang="en-US" sz="3200" baseline="30000" dirty="0" smtClean="0"/>
          </a:p>
          <a:p>
            <a:pPr>
              <a:buNone/>
            </a:pPr>
            <a:r>
              <a:rPr lang="en-US" sz="3200" dirty="0" smtClean="0"/>
              <a:t>              [H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S]</a:t>
            </a:r>
            <a:r>
              <a:rPr lang="en-US" sz="3200" baseline="30000" dirty="0" smtClean="0"/>
              <a:t>2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baseline="-25000" dirty="0" smtClean="0"/>
          </a:p>
          <a:p>
            <a:pPr>
              <a:buNone/>
            </a:pPr>
            <a:endParaRPr lang="en-US" sz="3200" baseline="-25000" dirty="0" smtClean="0"/>
          </a:p>
        </p:txBody>
      </p:sp>
      <p:pic>
        <p:nvPicPr>
          <p:cNvPr id="10" name="Picture 9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752475" cy="56197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524000" y="2743200"/>
            <a:ext cx="1752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505200"/>
            <a:ext cx="752475" cy="56197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752600" y="4876800"/>
            <a:ext cx="1752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960438"/>
          </a:xfrm>
        </p:spPr>
        <p:txBody>
          <a:bodyPr/>
          <a:lstStyle/>
          <a:p>
            <a:r>
              <a:rPr lang="en-US" sz="4800" dirty="0" err="1" smtClean="0"/>
              <a:t>Signifigance</a:t>
            </a:r>
            <a:r>
              <a:rPr lang="en-US" sz="4800" dirty="0" smtClean="0"/>
              <a:t> of K</a:t>
            </a:r>
            <a:r>
              <a:rPr lang="en-US" sz="4800" baseline="-25000" dirty="0" smtClean="0"/>
              <a:t>EQ</a:t>
            </a:r>
            <a:endParaRPr lang="en-US" sz="48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95400"/>
            <a:ext cx="8453438" cy="55626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Products</a:t>
            </a:r>
          </a:p>
          <a:p>
            <a:pPr algn="ctr">
              <a:buNone/>
            </a:pPr>
            <a:r>
              <a:rPr lang="en-US" sz="3200" dirty="0" smtClean="0"/>
              <a:t>           Reactants</a:t>
            </a:r>
          </a:p>
          <a:p>
            <a:pPr>
              <a:buNone/>
            </a:pPr>
            <a:r>
              <a:rPr lang="en-US" sz="3200" dirty="0" smtClean="0"/>
              <a:t>If 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&gt;1 </a:t>
            </a:r>
            <a:r>
              <a:rPr lang="en-US" sz="3200" dirty="0" smtClean="0">
                <a:sym typeface="Wingdings" pitchFamily="2" charset="2"/>
              </a:rPr>
              <a:t> products are favored 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   (</a:t>
            </a:r>
            <a:r>
              <a:rPr lang="en-US" sz="3200" dirty="0" err="1" smtClean="0">
                <a:sym typeface="Wingdings" pitchFamily="2" charset="2"/>
              </a:rPr>
              <a:t>Eq</a:t>
            </a:r>
            <a:r>
              <a:rPr lang="en-US" sz="3200" dirty="0" smtClean="0">
                <a:sym typeface="Wingdings" pitchFamily="2" charset="2"/>
              </a:rPr>
              <a:t> shifts right)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/>
              <a:t>If 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&lt;1 </a:t>
            </a:r>
            <a:r>
              <a:rPr lang="en-US" sz="3200" dirty="0" smtClean="0">
                <a:sym typeface="Wingdings" pitchFamily="2" charset="2"/>
              </a:rPr>
              <a:t> reactants are favored</a:t>
            </a: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			   (</a:t>
            </a:r>
            <a:r>
              <a:rPr lang="en-US" sz="3200" dirty="0" err="1" smtClean="0">
                <a:sym typeface="Wingdings" pitchFamily="2" charset="2"/>
              </a:rPr>
              <a:t>Eq</a:t>
            </a:r>
            <a:r>
              <a:rPr lang="en-US" sz="3200" dirty="0" smtClean="0">
                <a:sym typeface="Wingdings" pitchFamily="2" charset="2"/>
              </a:rPr>
              <a:t> shifts left)</a:t>
            </a:r>
          </a:p>
          <a:p>
            <a:pPr>
              <a:buNone/>
            </a:pPr>
            <a:endParaRPr lang="en-US" sz="3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200" dirty="0" smtClean="0">
                <a:sym typeface="Wingdings" pitchFamily="2" charset="2"/>
              </a:rPr>
              <a:t>**The only thing that changes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EQ</a:t>
            </a:r>
            <a:r>
              <a:rPr lang="en-US" sz="3200" dirty="0" smtClean="0">
                <a:sym typeface="Wingdings" pitchFamily="2" charset="2"/>
              </a:rPr>
              <a:t> is temp.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14800" y="1905000"/>
            <a:ext cx="19050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5" name="Content Placeholder 3" descr="15-05.jpg"/>
          <p:cNvPicPr>
            <a:picLocks noChangeAspect="1"/>
          </p:cNvPicPr>
          <p:nvPr/>
        </p:nvPicPr>
        <p:blipFill>
          <a:blip r:embed="rId2" cstate="print"/>
          <a:srcRect r="51547" b="11364"/>
          <a:stretch>
            <a:fillRect/>
          </a:stretch>
        </p:blipFill>
        <p:spPr bwMode="auto">
          <a:xfrm>
            <a:off x="6543487" y="2209800"/>
            <a:ext cx="2600513" cy="1879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Content Placeholder 5" descr="15-05.jpg"/>
          <p:cNvPicPr>
            <a:picLocks noChangeAspect="1"/>
          </p:cNvPicPr>
          <p:nvPr/>
        </p:nvPicPr>
        <p:blipFill>
          <a:blip r:embed="rId2" cstate="print"/>
          <a:srcRect l="52521" b="11556"/>
          <a:stretch>
            <a:fillRect/>
          </a:stretch>
        </p:blipFill>
        <p:spPr bwMode="auto">
          <a:xfrm>
            <a:off x="6553201" y="4175170"/>
            <a:ext cx="2590800" cy="190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2401"/>
            <a:ext cx="8715375" cy="6705600"/>
          </a:xfrm>
        </p:spPr>
        <p:txBody>
          <a:bodyPr/>
          <a:lstStyle/>
          <a:p>
            <a:pPr>
              <a:buNone/>
            </a:pPr>
            <a:r>
              <a:rPr lang="en-US" sz="3600" u="sng" dirty="0" smtClean="0"/>
              <a:t>Equilibrium</a:t>
            </a:r>
            <a:r>
              <a:rPr lang="en-US" sz="3600" dirty="0" smtClean="0"/>
              <a:t>:</a:t>
            </a:r>
          </a:p>
          <a:p>
            <a:r>
              <a:rPr lang="en-US" sz="3200" dirty="0" smtClean="0"/>
              <a:t>Once equilibrium has been reached, it can only be changed by factors that affect the forward and reverse reactions.</a:t>
            </a:r>
          </a:p>
          <a:p>
            <a:r>
              <a:rPr lang="en-US" sz="3200" u="sng" dirty="0" smtClean="0">
                <a:solidFill>
                  <a:srgbClr val="FF0000"/>
                </a:solidFill>
              </a:rPr>
              <a:t>Catalyst</a:t>
            </a:r>
            <a:r>
              <a:rPr lang="en-US" sz="3200" dirty="0" smtClean="0"/>
              <a:t> has </a:t>
            </a:r>
            <a:r>
              <a:rPr lang="en-US" sz="3200" u="sng" dirty="0" smtClean="0"/>
              <a:t>NO</a:t>
            </a:r>
            <a:r>
              <a:rPr lang="en-US" sz="3200" dirty="0" smtClean="0"/>
              <a:t> effect on equilibrium</a:t>
            </a:r>
          </a:p>
          <a:p>
            <a:pPr lvl="1"/>
            <a:r>
              <a:rPr lang="en-US" sz="3200" dirty="0" smtClean="0"/>
              <a:t>Catalysts speed the forward and reverse reaction equally.</a:t>
            </a:r>
          </a:p>
          <a:p>
            <a:pPr lvl="1"/>
            <a:r>
              <a:rPr lang="en-US" sz="3200" dirty="0" smtClean="0"/>
              <a:t>Allows reaction to reach equilibrium in a shorter time.</a:t>
            </a:r>
          </a:p>
          <a:p>
            <a:r>
              <a:rPr lang="en-US" sz="3200" dirty="0" smtClean="0"/>
              <a:t>Changes in </a:t>
            </a:r>
            <a:r>
              <a:rPr lang="en-US" sz="3200" u="sng" dirty="0" smtClean="0"/>
              <a:t>concentration</a:t>
            </a:r>
            <a:r>
              <a:rPr lang="en-US" sz="3200" dirty="0" smtClean="0"/>
              <a:t>, </a:t>
            </a:r>
            <a:r>
              <a:rPr lang="en-US" sz="3200" u="sng" dirty="0" smtClean="0"/>
              <a:t>pressure</a:t>
            </a:r>
            <a:r>
              <a:rPr lang="en-US" sz="3200" dirty="0" smtClean="0"/>
              <a:t> (gas), and </a:t>
            </a:r>
            <a:r>
              <a:rPr lang="en-US" sz="3200" u="sng" dirty="0" smtClean="0"/>
              <a:t>temperature</a:t>
            </a:r>
            <a:r>
              <a:rPr lang="en-US" sz="3200" dirty="0" smtClean="0"/>
              <a:t> will shift equilibrium.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639175" cy="6629400"/>
          </a:xfrm>
        </p:spPr>
        <p:txBody>
          <a:bodyPr/>
          <a:lstStyle/>
          <a:p>
            <a:pPr>
              <a:buNone/>
            </a:pPr>
            <a:endParaRPr 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4800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LeChatelier’s</a:t>
            </a:r>
            <a:r>
              <a:rPr lang="en-US" sz="4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Principle</a:t>
            </a:r>
            <a: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sz="3200" dirty="0" smtClean="0"/>
              <a:t>Systems under stress shift to relieve the stress and restore equilibrium.</a:t>
            </a:r>
          </a:p>
          <a:p>
            <a:r>
              <a:rPr lang="en-US" sz="3200" dirty="0" smtClean="0"/>
              <a:t>Stress: a change on the system at equilibrium.</a:t>
            </a:r>
          </a:p>
          <a:p>
            <a:pPr lvl="1"/>
            <a:r>
              <a:rPr lang="en-US" sz="3200" dirty="0" smtClean="0"/>
              <a:t>Concentration</a:t>
            </a:r>
          </a:p>
          <a:p>
            <a:pPr lvl="1"/>
            <a:r>
              <a:rPr lang="en-US" sz="3200" dirty="0" smtClean="0"/>
              <a:t>Temperature</a:t>
            </a:r>
          </a:p>
          <a:p>
            <a:pPr lvl="1"/>
            <a:r>
              <a:rPr lang="en-US" sz="3200" dirty="0" smtClean="0"/>
              <a:t>Pressure (gases only)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 descr="chem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5429250"/>
            <a:ext cx="885825" cy="1428750"/>
          </a:xfrm>
          <a:prstGeom prst="rect">
            <a:avLst/>
          </a:prstGeom>
        </p:spPr>
      </p:pic>
      <p:pic>
        <p:nvPicPr>
          <p:cNvPr id="6" name="Picture 5" descr="LeChateli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0"/>
            <a:ext cx="1524000" cy="16348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Concentration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867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As concentration increases, collisions increase, causing an increase in rate of reaction.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SO</a:t>
            </a:r>
            <a:r>
              <a:rPr lang="en-US" sz="3200" baseline="-25000" dirty="0" smtClean="0"/>
              <a:t>3  </a:t>
            </a:r>
            <a:r>
              <a:rPr lang="en-US" sz="3200" dirty="0" smtClean="0"/>
              <a:t>+ NO        SO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+ NO</a:t>
            </a:r>
            <a:r>
              <a:rPr lang="en-US" sz="3200" baseline="-25000" dirty="0" smtClean="0"/>
              <a:t>2 </a:t>
            </a:r>
          </a:p>
          <a:p>
            <a:pPr marL="514350" indent="-514350">
              <a:buNone/>
            </a:pPr>
            <a:endParaRPr lang="en-US" sz="3200" baseline="-25000" dirty="0" smtClean="0"/>
          </a:p>
          <a:p>
            <a:pPr marL="514350" indent="-514350">
              <a:buNone/>
            </a:pPr>
            <a:r>
              <a:rPr lang="en-US" sz="3200" dirty="0" smtClean="0"/>
              <a:t>What happens to the concentrations and rate of reaction when additional NO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is added?</a:t>
            </a:r>
          </a:p>
          <a:p>
            <a:pPr marL="514350" indent="-514350">
              <a:buNone/>
            </a:pPr>
            <a:r>
              <a:rPr lang="en-US" sz="3200" dirty="0" smtClean="0"/>
              <a:t>	 SO</a:t>
            </a:r>
            <a:r>
              <a:rPr lang="en-US" sz="3200" baseline="-25000" dirty="0" smtClean="0"/>
              <a:t>3  </a:t>
            </a:r>
            <a:r>
              <a:rPr lang="en-US" sz="3200" dirty="0" smtClean="0"/>
              <a:t>+ NO            SO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+ NO</a:t>
            </a:r>
            <a:r>
              <a:rPr lang="en-US" sz="3200" baseline="-25000" dirty="0" smtClean="0"/>
              <a:t>2 </a:t>
            </a:r>
          </a:p>
          <a:p>
            <a:pPr marL="514350" indent="-514350">
              <a:buNone/>
            </a:pPr>
            <a:r>
              <a:rPr lang="en-US" sz="3200" baseline="-25000" dirty="0" smtClean="0"/>
              <a:t>	</a:t>
            </a:r>
            <a:r>
              <a:rPr lang="en-US" sz="3200" dirty="0" smtClean="0"/>
              <a:t>*Equilibrium shifts to the right.  Products increase, SO</a:t>
            </a:r>
            <a:r>
              <a:rPr lang="en-US" sz="3200" baseline="-25000" dirty="0" smtClean="0"/>
              <a:t>3 </a:t>
            </a:r>
            <a:r>
              <a:rPr lang="en-US" sz="3200" dirty="0" smtClean="0"/>
              <a:t> decreases concentration.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971800" y="2819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971800" y="3048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48000" y="4876800"/>
            <a:ext cx="1066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200400" y="5105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425" cy="3124200"/>
          </a:xfrm>
        </p:spPr>
        <p:txBody>
          <a:bodyPr/>
          <a:lstStyle/>
          <a:p>
            <a:r>
              <a:rPr lang="en-US" dirty="0" smtClean="0"/>
              <a:t>Suppose that when the reaction mixture had reached equilibrium, some more reactants are added? </a:t>
            </a:r>
            <a:br>
              <a:rPr lang="en-US" dirty="0" smtClean="0"/>
            </a:br>
            <a:r>
              <a:rPr lang="en-US" dirty="0" smtClean="0"/>
              <a:t>This is a stress on the system, which can be relieved by using up these reactants to form products, in order to form a new equilibrium.</a:t>
            </a:r>
            <a:endParaRPr lang="en-US" dirty="0"/>
          </a:p>
        </p:txBody>
      </p:sp>
      <p:pic>
        <p:nvPicPr>
          <p:cNvPr id="4" name="Content Placeholder 3" descr="reaction_rates5b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352800"/>
            <a:ext cx="5124450" cy="33004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imatedreactan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1594" y="0"/>
            <a:ext cx="6831806" cy="68318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5563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9831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CO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CH</a:t>
            </a:r>
            <a:r>
              <a:rPr lang="en-US" sz="3200" baseline="-25000" dirty="0" smtClean="0"/>
              <a:t>4  </a:t>
            </a:r>
            <a:r>
              <a:rPr lang="en-US" sz="3200" dirty="0" smtClean="0"/>
              <a:t>+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What happens to equilibrium and concentration if you add more CO?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Equilibrium shifts to the </a:t>
            </a:r>
            <a:r>
              <a:rPr lang="en-US" sz="3200" dirty="0" smtClean="0">
                <a:solidFill>
                  <a:srgbClr val="FF0000"/>
                </a:solidFill>
              </a:rPr>
              <a:t>right</a:t>
            </a:r>
            <a:r>
              <a:rPr lang="en-US" sz="3200" dirty="0" smtClean="0"/>
              <a:t> yielding</a:t>
            </a:r>
            <a:r>
              <a:rPr lang="en-US" sz="3200" dirty="0" smtClean="0">
                <a:sym typeface="Wingdings" pitchFamily="2" charset="2"/>
              </a:rPr>
              <a:t> more products, and less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2 </a:t>
            </a:r>
            <a:r>
              <a:rPr lang="en-US" sz="3200" dirty="0" smtClean="0"/>
              <a:t>(gets used up)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8400" y="137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3622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1905000"/>
            <a:ext cx="12192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6425" cy="655638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Check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763000" cy="4983163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2NH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What happens to equilibrium and concentration if you add more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?</a:t>
            </a:r>
          </a:p>
          <a:p>
            <a:pPr marL="514350" indent="-514350">
              <a:buNone/>
            </a:pP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Equilibrium shifts to the </a:t>
            </a:r>
            <a:r>
              <a:rPr lang="en-US" sz="3200" dirty="0" smtClean="0">
                <a:solidFill>
                  <a:srgbClr val="FF0000"/>
                </a:solidFill>
              </a:rPr>
              <a:t>left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yielding increased concentration of reactants.</a:t>
            </a:r>
          </a:p>
          <a:p>
            <a:pPr marL="514350" indent="-514350">
              <a:buNone/>
            </a:pPr>
            <a:r>
              <a:rPr lang="en-US" sz="3200" dirty="0" smtClean="0">
                <a:sym typeface="Wingdings" pitchFamily="2" charset="2"/>
              </a:rPr>
              <a:t>	</a:t>
            </a:r>
            <a:endParaRPr lang="en-US" sz="32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09800" y="1371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09800" y="15240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905000" y="19050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425" cy="960438"/>
          </a:xfrm>
        </p:spPr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 Constant K</a:t>
            </a:r>
            <a:r>
              <a:rPr lang="en-US" sz="5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</a:t>
            </a:r>
            <a:endParaRPr lang="en-US" sz="5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8688387" cy="5257800"/>
          </a:xfrm>
        </p:spPr>
        <p:txBody>
          <a:bodyPr/>
          <a:lstStyle/>
          <a:p>
            <a:pPr marL="514350" indent="-514350" algn="ctr">
              <a:buNone/>
            </a:pPr>
            <a:r>
              <a:rPr lang="en-US" sz="3200" dirty="0" smtClean="0"/>
              <a:t>N</a:t>
            </a:r>
            <a:r>
              <a:rPr lang="en-US" sz="3200" baseline="-25000" dirty="0" smtClean="0"/>
              <a:t>2  </a:t>
            </a:r>
            <a:r>
              <a:rPr lang="en-US" sz="3200" dirty="0" smtClean="0"/>
              <a:t>+ 3H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     2NH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Forward Rate = K [N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 [H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3</a:t>
            </a:r>
          </a:p>
          <a:p>
            <a:pPr>
              <a:buNone/>
            </a:pPr>
            <a:r>
              <a:rPr lang="en-US" sz="3200" dirty="0" smtClean="0"/>
              <a:t>	Reverse Rate = K [NH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2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Forward Rate = Reverse Rate</a:t>
            </a:r>
          </a:p>
          <a:p>
            <a:pPr algn="ctr">
              <a:buNone/>
            </a:pPr>
            <a:r>
              <a:rPr lang="en-US" sz="3200" dirty="0" err="1" smtClean="0"/>
              <a:t>K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 [N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 [H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K</a:t>
            </a:r>
            <a:r>
              <a:rPr lang="en-US" sz="3200" baseline="-25000" dirty="0" smtClean="0"/>
              <a:t>r</a:t>
            </a:r>
            <a:r>
              <a:rPr lang="en-US" sz="3200" dirty="0" smtClean="0"/>
              <a:t> [NH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		</a:t>
            </a:r>
          </a:p>
          <a:p>
            <a:pPr algn="ctr">
              <a:buNone/>
            </a:pPr>
            <a:endParaRPr lang="en-US" sz="3200" baseline="-25000" dirty="0" smtClean="0"/>
          </a:p>
          <a:p>
            <a:pPr algn="ctr">
              <a:buNone/>
            </a:pPr>
            <a:r>
              <a:rPr lang="en-US" sz="3200" dirty="0" smtClean="0"/>
              <a:t>K</a:t>
            </a:r>
            <a:r>
              <a:rPr lang="en-US" sz="3200" baseline="-25000" dirty="0" smtClean="0"/>
              <a:t>EQ </a:t>
            </a:r>
            <a:r>
              <a:rPr lang="en-US" sz="3200" dirty="0" smtClean="0"/>
              <a:t>=    [NH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2</a:t>
            </a:r>
          </a:p>
          <a:p>
            <a:pPr algn="ctr">
              <a:buNone/>
            </a:pPr>
            <a:r>
              <a:rPr lang="en-US" sz="3200" dirty="0" smtClean="0"/>
              <a:t>            [N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 [H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]</a:t>
            </a:r>
            <a:r>
              <a:rPr lang="en-US" sz="3200" baseline="30000" dirty="0" smtClean="0"/>
              <a:t>3</a:t>
            </a:r>
            <a:endParaRPr lang="en-US" sz="3200" baseline="-25000" dirty="0" smtClean="0"/>
          </a:p>
        </p:txBody>
      </p:sp>
      <p:pic>
        <p:nvPicPr>
          <p:cNvPr id="6" name="Picture 5" descr="equilibrium_arro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752475" cy="5619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0" y="6096000"/>
            <a:ext cx="175260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962_slide">
  <a:themeElements>
    <a:clrScheme name="Office Theme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3333CC"/>
      </a:dk2>
      <a:lt2>
        <a:srgbClr val="FFFFFF"/>
      </a:lt2>
      <a:accent1>
        <a:srgbClr val="9CCFFF"/>
      </a:accent1>
      <a:accent2>
        <a:srgbClr val="CCCCFF"/>
      </a:accent2>
      <a:accent3>
        <a:srgbClr val="ADADE2"/>
      </a:accent3>
      <a:accent4>
        <a:srgbClr val="DADADA"/>
      </a:accent4>
      <a:accent5>
        <a:srgbClr val="CBE4FF"/>
      </a:accent5>
      <a:accent6>
        <a:srgbClr val="B9B9E7"/>
      </a:accent6>
      <a:hlink>
        <a:srgbClr val="98EEE3"/>
      </a:hlink>
      <a:folHlink>
        <a:srgbClr val="EADCF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B9BFF"/>
        </a:accent1>
        <a:accent2>
          <a:srgbClr val="ADADE0"/>
        </a:accent2>
        <a:accent3>
          <a:srgbClr val="ADADE2"/>
        </a:accent3>
        <a:accent4>
          <a:srgbClr val="DADADA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9CCFFF"/>
        </a:accent1>
        <a:accent2>
          <a:srgbClr val="CCCCFF"/>
        </a:accent2>
        <a:accent3>
          <a:srgbClr val="ADADE2"/>
        </a:accent3>
        <a:accent4>
          <a:srgbClr val="DADADA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C9C9FF"/>
        </a:accent1>
        <a:accent2>
          <a:srgbClr val="FFBFA8"/>
        </a:accent2>
        <a:accent3>
          <a:srgbClr val="ADADE2"/>
        </a:accent3>
        <a:accent4>
          <a:srgbClr val="DADADA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3333CC"/>
        </a:dk2>
        <a:lt2>
          <a:srgbClr val="FFFFFF"/>
        </a:lt2>
        <a:accent1>
          <a:srgbClr val="FFDD7D"/>
        </a:accent1>
        <a:accent2>
          <a:srgbClr val="A6F092"/>
        </a:accent2>
        <a:accent3>
          <a:srgbClr val="ADADE2"/>
        </a:accent3>
        <a:accent4>
          <a:srgbClr val="DADADA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B9B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BCBFF"/>
        </a:accent5>
        <a:accent6>
          <a:srgbClr val="9C9CCB"/>
        </a:accent6>
        <a:hlink>
          <a:srgbClr val="D9D9FF"/>
        </a:hlink>
        <a:folHlink>
          <a:srgbClr val="BAB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CC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BE4FF"/>
        </a:accent5>
        <a:accent6>
          <a:srgbClr val="B9B9E7"/>
        </a:accent6>
        <a:hlink>
          <a:srgbClr val="98EEE3"/>
        </a:hlink>
        <a:folHlink>
          <a:srgbClr val="EADC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9C9FF"/>
        </a:accent1>
        <a:accent2>
          <a:srgbClr val="FFBFA8"/>
        </a:accent2>
        <a:accent3>
          <a:srgbClr val="FFFFFF"/>
        </a:accent3>
        <a:accent4>
          <a:srgbClr val="000000"/>
        </a:accent4>
        <a:accent5>
          <a:srgbClr val="E1E1FF"/>
        </a:accent5>
        <a:accent6>
          <a:srgbClr val="E7AD98"/>
        </a:accent6>
        <a:hlink>
          <a:srgbClr val="F2EA7C"/>
        </a:hlink>
        <a:folHlink>
          <a:srgbClr val="9BF5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D7D"/>
        </a:accent1>
        <a:accent2>
          <a:srgbClr val="A6F092"/>
        </a:accent2>
        <a:accent3>
          <a:srgbClr val="FFFFFF"/>
        </a:accent3>
        <a:accent4>
          <a:srgbClr val="000000"/>
        </a:accent4>
        <a:accent5>
          <a:srgbClr val="FFEBBF"/>
        </a:accent5>
        <a:accent6>
          <a:srgbClr val="96D984"/>
        </a:accent6>
        <a:hlink>
          <a:srgbClr val="FFBAC1"/>
        </a:hlink>
        <a:folHlink>
          <a:srgbClr val="C9C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ind_1962_slide</Template>
  <TotalTime>377</TotalTime>
  <Words>234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ind_1962_slide</vt:lpstr>
      <vt:lpstr>1_Default Design</vt:lpstr>
      <vt:lpstr>Factors Affecting Equilibrium</vt:lpstr>
      <vt:lpstr>Slide 2</vt:lpstr>
      <vt:lpstr>Slide 3</vt:lpstr>
      <vt:lpstr>Concentration</vt:lpstr>
      <vt:lpstr>Suppose that when the reaction mixture had reached equilibrium, some more reactants are added?  This is a stress on the system, which can be relieved by using up these reactants to form products, in order to form a new equilibrium.</vt:lpstr>
      <vt:lpstr>Slide 6</vt:lpstr>
      <vt:lpstr>Learning Check</vt:lpstr>
      <vt:lpstr>Learning Check</vt:lpstr>
      <vt:lpstr>Equilibrium Constant KEQ</vt:lpstr>
      <vt:lpstr>Equilibrium Constant KEQ</vt:lpstr>
      <vt:lpstr>Learning Check</vt:lpstr>
      <vt:lpstr>Signifigance of KEQ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Randy</dc:creator>
  <cp:lastModifiedBy>Randy</cp:lastModifiedBy>
  <cp:revision>50</cp:revision>
  <dcterms:created xsi:type="dcterms:W3CDTF">2011-02-06T20:57:22Z</dcterms:created>
  <dcterms:modified xsi:type="dcterms:W3CDTF">2011-02-13T15:09:10Z</dcterms:modified>
</cp:coreProperties>
</file>