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1"/>
  </p:notesMasterIdLst>
  <p:sldIdLst>
    <p:sldId id="256" r:id="rId3"/>
    <p:sldId id="267" r:id="rId4"/>
    <p:sldId id="260" r:id="rId5"/>
    <p:sldId id="263" r:id="rId6"/>
    <p:sldId id="274" r:id="rId7"/>
    <p:sldId id="270" r:id="rId8"/>
    <p:sldId id="275" r:id="rId9"/>
    <p:sldId id="265" r:id="rId10"/>
    <p:sldId id="276" r:id="rId11"/>
    <p:sldId id="277" r:id="rId12"/>
    <p:sldId id="281" r:id="rId13"/>
    <p:sldId id="278" r:id="rId14"/>
    <p:sldId id="279" r:id="rId15"/>
    <p:sldId id="280" r:id="rId16"/>
    <p:sldId id="282" r:id="rId17"/>
    <p:sldId id="283" r:id="rId18"/>
    <p:sldId id="284" r:id="rId19"/>
    <p:sldId id="28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94600"/>
  </p:normalViewPr>
  <p:slideViewPr>
    <p:cSldViewPr>
      <p:cViewPr varScale="1">
        <p:scale>
          <a:sx n="65" d="100"/>
          <a:sy n="65" d="100"/>
        </p:scale>
        <p:origin x="-10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000830-AB92-4057-AC9B-CC2A26AE66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B11A906-102B-45CF-9178-197B92D4B0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16ABE-8626-48C5-86A6-30D7972AB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75B79-11A6-49E0-8961-649054F9E9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7D0B44-5404-4DBB-8C95-657F23C550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C31DA-18E4-437F-A35A-CC80CB33FF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B8095-A56C-431F-95DA-86A34ADDB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2D118-D330-4429-B049-56B0D03D2E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76801-6318-41EB-A5AE-E5ECF25E1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028BB-7431-4CDE-8584-9BE821ED3C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C3259-0C3E-4418-A82D-6DEBF6F61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D742F-125C-4172-9E1A-439DFF6E68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123F9-26B9-41AA-8A1E-4705B961FF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FF29E-42A5-4182-BA9B-D6705D1A68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A7845-C7A7-472A-B9B5-74F40FA1F6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61194-A2B6-42E5-BA05-26FD5C3C9D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5EEF0-ACCD-4199-AC6F-5248D36517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210F8-365B-4AC6-A8EB-D4E6FF3EB1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58AB7-0E8F-4104-800A-F617192C65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22D8A-C906-4194-9DF7-8072C4381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C147F-838C-434E-8263-DECE05ACE4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C6B50-936E-4E73-A2AF-21BD6A64B7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C177A-5FBC-4A43-9F01-3980367F65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1E55E3-B7D3-4A39-9FA3-503393CFDB8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A0F64E-7055-40A6-9973-1D1A9BCE6CB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838200"/>
            <a:ext cx="8001000" cy="936625"/>
          </a:xfrm>
        </p:spPr>
        <p:txBody>
          <a:bodyPr/>
          <a:lstStyle/>
          <a:p>
            <a:pPr algn="ctr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LeChatelier’s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Principle: Pressure &amp; Temperature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ligh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72" y="2276474"/>
            <a:ext cx="9033600" cy="30575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6425" cy="731838"/>
          </a:xfrm>
        </p:spPr>
        <p:txBody>
          <a:bodyPr/>
          <a:lstStyle/>
          <a:p>
            <a:r>
              <a:rPr lang="en-US" sz="4800" dirty="0" smtClean="0"/>
              <a:t>Temperature and Equilibrium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43000"/>
            <a:ext cx="8226425" cy="4983163"/>
          </a:xfrm>
        </p:spPr>
        <p:txBody>
          <a:bodyPr/>
          <a:lstStyle/>
          <a:p>
            <a:r>
              <a:rPr lang="en-US" sz="3200" dirty="0" smtClean="0"/>
              <a:t>Increasing </a:t>
            </a:r>
            <a:r>
              <a:rPr lang="en-US" sz="3200" dirty="0" smtClean="0"/>
              <a:t>the temperature </a:t>
            </a:r>
            <a:r>
              <a:rPr lang="en-US" sz="3200" dirty="0" smtClean="0"/>
              <a:t>causes </a:t>
            </a:r>
            <a:r>
              <a:rPr lang="en-US" sz="3200" dirty="0" smtClean="0"/>
              <a:t>more frequent, </a:t>
            </a:r>
            <a:r>
              <a:rPr lang="en-US" sz="3200" dirty="0" smtClean="0"/>
              <a:t>and </a:t>
            </a:r>
            <a:r>
              <a:rPr lang="en-US" sz="3200" dirty="0" smtClean="0"/>
              <a:t>more intense collisions between particles, </a:t>
            </a:r>
            <a:r>
              <a:rPr lang="en-US" sz="3200" dirty="0" smtClean="0"/>
              <a:t>causing faster </a:t>
            </a:r>
            <a:r>
              <a:rPr lang="en-US" sz="3200" dirty="0" smtClean="0"/>
              <a:t>reaction rates. </a:t>
            </a:r>
            <a:endParaRPr lang="en-US" sz="3200" dirty="0" smtClean="0"/>
          </a:p>
          <a:p>
            <a:r>
              <a:rPr lang="en-US" sz="3200" dirty="0" smtClean="0"/>
              <a:t>Increasing temperature favors the endothermic reaction.</a:t>
            </a:r>
          </a:p>
          <a:p>
            <a:pPr>
              <a:buNone/>
            </a:pPr>
            <a:r>
              <a:rPr lang="en-US" sz="3200" dirty="0" smtClean="0"/>
              <a:t>**</a:t>
            </a:r>
            <a:r>
              <a:rPr lang="en-US" sz="3200" u="sng" dirty="0" smtClean="0"/>
              <a:t>Change in temperature does change the equilibrium constant </a:t>
            </a:r>
            <a:r>
              <a:rPr lang="en-US" sz="3200" dirty="0" smtClean="0"/>
              <a:t>(K</a:t>
            </a:r>
            <a:r>
              <a:rPr lang="en-US" sz="3200" baseline="-25000" dirty="0" smtClean="0"/>
              <a:t>EQ</a:t>
            </a:r>
            <a:r>
              <a:rPr lang="en-US" sz="3200" dirty="0" smtClean="0"/>
              <a:t>)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dli.ca/courses/chem3202/unit01_org02_ilo02/u1s2l2_fig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4457192" cy="3124200"/>
          </a:xfrm>
          <a:prstGeom prst="rect">
            <a:avLst/>
          </a:prstGeom>
          <a:noFill/>
        </p:spPr>
      </p:pic>
      <p:pic>
        <p:nvPicPr>
          <p:cNvPr id="5" name="Picture 4" descr="u1s2l2_fig18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399" y="3733800"/>
            <a:ext cx="4457193" cy="3124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57800" y="838200"/>
            <a:ext cx="358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Forward Reaction </a:t>
            </a:r>
            <a:r>
              <a:rPr lang="en-US" sz="2800" dirty="0" smtClean="0"/>
              <a:t>=</a:t>
            </a:r>
            <a:r>
              <a:rPr lang="en-US" sz="2800" dirty="0" smtClean="0"/>
              <a:t> Exothermic</a:t>
            </a:r>
          </a:p>
          <a:p>
            <a:r>
              <a:rPr lang="en-US" sz="2800" dirty="0" smtClean="0"/>
              <a:t>Small Activation Energy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4191000"/>
            <a:ext cx="358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Reverse Reaction </a:t>
            </a:r>
            <a:r>
              <a:rPr lang="en-US" sz="2800" dirty="0" smtClean="0"/>
              <a:t>=</a:t>
            </a:r>
            <a:r>
              <a:rPr lang="en-US" sz="2800" dirty="0" smtClean="0"/>
              <a:t> Endothermic</a:t>
            </a:r>
          </a:p>
          <a:p>
            <a:r>
              <a:rPr lang="en-US" sz="2800" dirty="0" smtClean="0"/>
              <a:t>Larger Activation Energy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304800"/>
            <a:ext cx="8226425" cy="5821363"/>
          </a:xfrm>
        </p:spPr>
        <p:txBody>
          <a:bodyPr/>
          <a:lstStyle/>
          <a:p>
            <a:pPr algn="ctr">
              <a:buNone/>
            </a:pPr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+ Br</a:t>
            </a:r>
            <a:r>
              <a:rPr lang="en-US" sz="3200" baseline="-25000" dirty="0" smtClean="0"/>
              <a:t>2              </a:t>
            </a:r>
            <a:r>
              <a:rPr lang="en-US" sz="3200" dirty="0" smtClean="0"/>
              <a:t>       2HBr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+ heat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                    Endothermic (absorbs heat</a:t>
            </a:r>
            <a:r>
              <a:rPr lang="en-US" sz="3200" dirty="0" smtClean="0"/>
              <a:t>)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Increase temperature, endothermic reaction increases, reactant concentration increases. </a:t>
            </a:r>
            <a:endParaRPr lang="en-US" sz="3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76600" y="533400"/>
            <a:ext cx="1676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24200" y="990600"/>
            <a:ext cx="5050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Exothermic (gives off heat)</a:t>
            </a:r>
            <a:endParaRPr lang="en-US" sz="3200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1219200" y="18288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295400" y="1219200"/>
            <a:ext cx="1676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3276600" y="6858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304800"/>
            <a:ext cx="8226425" cy="63246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Increase temperature:</a:t>
            </a:r>
          </a:p>
          <a:p>
            <a:pPr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CO + 3H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           CH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+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 + 206.5KJ</a:t>
            </a:r>
          </a:p>
          <a:p>
            <a:pPr algn="ctr">
              <a:buNone/>
            </a:pPr>
            <a:endParaRPr lang="en-US" sz="3200" dirty="0" smtClean="0"/>
          </a:p>
          <a:p>
            <a:r>
              <a:rPr lang="en-US" sz="3200" dirty="0" smtClean="0"/>
              <a:t>Reaction will shift to the left</a:t>
            </a:r>
          </a:p>
          <a:p>
            <a:r>
              <a:rPr lang="en-US" sz="3200" dirty="0" smtClean="0"/>
              <a:t>C</a:t>
            </a:r>
            <a:r>
              <a:rPr lang="en-US" sz="3200" dirty="0" smtClean="0"/>
              <a:t>oncentrations of CO and H</a:t>
            </a:r>
            <a:r>
              <a:rPr lang="en-US" sz="3200" baseline="-25000" dirty="0" smtClean="0"/>
              <a:t>2 </a:t>
            </a:r>
            <a:r>
              <a:rPr lang="en-US" sz="3200" dirty="0" smtClean="0"/>
              <a:t>increase</a:t>
            </a:r>
            <a:endParaRPr lang="en-US" sz="3200" baseline="-25000" dirty="0" smtClean="0"/>
          </a:p>
          <a:p>
            <a:pPr algn="ctr"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pic>
        <p:nvPicPr>
          <p:cNvPr id="5" name="Picture 4" descr="equilibrium_arro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524000"/>
            <a:ext cx="752475" cy="56197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rot="10800000">
            <a:off x="2819400" y="2133600"/>
            <a:ext cx="1295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304800"/>
            <a:ext cx="8226425" cy="63246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Increase temperature:</a:t>
            </a:r>
          </a:p>
          <a:p>
            <a:pPr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+ heat          2NO</a:t>
            </a:r>
          </a:p>
          <a:p>
            <a:pPr algn="ctr">
              <a:buNone/>
            </a:pPr>
            <a:endParaRPr lang="en-US" sz="3200" dirty="0" smtClean="0"/>
          </a:p>
          <a:p>
            <a:r>
              <a:rPr lang="en-US" sz="3200" dirty="0" smtClean="0"/>
              <a:t>Reaction will shift to the right</a:t>
            </a:r>
          </a:p>
          <a:p>
            <a:r>
              <a:rPr lang="en-US" sz="3200" dirty="0" smtClean="0"/>
              <a:t>Concentration of NO will increase</a:t>
            </a:r>
            <a:endParaRPr lang="en-US" sz="3200" baseline="-25000" dirty="0" smtClean="0"/>
          </a:p>
          <a:p>
            <a:pPr algn="ctr"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pic>
        <p:nvPicPr>
          <p:cNvPr id="5" name="Picture 4" descr="equilibrium_arro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1524000"/>
            <a:ext cx="752475" cy="56197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4572000" y="1447800"/>
            <a:ext cx="12192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6425" cy="884238"/>
          </a:xfrm>
        </p:spPr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Haber Process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0"/>
            <a:ext cx="8459787" cy="5029200"/>
          </a:xfrm>
        </p:spPr>
        <p:txBody>
          <a:bodyPr/>
          <a:lstStyle/>
          <a:p>
            <a:pPr algn="ctr">
              <a:buNone/>
            </a:pPr>
            <a:r>
              <a:rPr lang="en-US" sz="3200" dirty="0" smtClean="0"/>
              <a:t>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+ 3H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          2NH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+ 92KJ</a:t>
            </a:r>
          </a:p>
          <a:p>
            <a:pPr>
              <a:buNone/>
            </a:pPr>
            <a:r>
              <a:rPr lang="en-US" sz="3200" dirty="0" smtClean="0"/>
              <a:t>How can more NH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be produced?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Increase concentration of 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or H</a:t>
            </a:r>
            <a:r>
              <a:rPr lang="en-US" sz="3200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Remove NH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from container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Increase pressure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Temperature – high enough to speed up reaction while keeping K</a:t>
            </a:r>
            <a:r>
              <a:rPr lang="en-US" sz="3200" baseline="-25000" dirty="0" smtClean="0"/>
              <a:t>EQ</a:t>
            </a:r>
            <a:r>
              <a:rPr lang="en-US" sz="3200" dirty="0" smtClean="0"/>
              <a:t> high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Add a catalyst to reach equilibrium quickly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</p:txBody>
      </p:sp>
      <p:pic>
        <p:nvPicPr>
          <p:cNvPr id="5" name="Picture 4" descr="equilibrium_arro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1600200"/>
            <a:ext cx="752475" cy="561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6425" cy="808038"/>
          </a:xfrm>
        </p:spPr>
        <p:txBody>
          <a:bodyPr/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Check (all gases)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43000"/>
            <a:ext cx="8226425" cy="5486400"/>
          </a:xfrm>
        </p:spPr>
        <p:txBody>
          <a:bodyPr/>
          <a:lstStyle/>
          <a:p>
            <a:pPr algn="ctr">
              <a:buNone/>
            </a:pPr>
            <a:r>
              <a:rPr lang="en-US" sz="3200" dirty="0" smtClean="0"/>
              <a:t>CO + Cl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       COCl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+ heat</a:t>
            </a:r>
          </a:p>
          <a:p>
            <a:pPr algn="ctr">
              <a:buNone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Add Cl</a:t>
            </a:r>
            <a:r>
              <a:rPr lang="en-US" sz="3200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Remove CO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Add COCl</a:t>
            </a:r>
            <a:r>
              <a:rPr lang="en-US" sz="3200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Increase pressure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Increase temperature</a:t>
            </a:r>
            <a:endParaRPr lang="en-US" sz="3200" dirty="0"/>
          </a:p>
        </p:txBody>
      </p:sp>
      <p:pic>
        <p:nvPicPr>
          <p:cNvPr id="4" name="Picture 3" descr="equilibrium_arro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1143000"/>
            <a:ext cx="752475" cy="561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6425" cy="808038"/>
          </a:xfrm>
        </p:spPr>
        <p:txBody>
          <a:bodyPr/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Check (all gases)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43000"/>
            <a:ext cx="8226425" cy="5486400"/>
          </a:xfrm>
        </p:spPr>
        <p:txBody>
          <a:bodyPr/>
          <a:lstStyle/>
          <a:p>
            <a:pPr algn="ctr">
              <a:buNone/>
            </a:pPr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 + CO         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+ CO</a:t>
            </a:r>
            <a:r>
              <a:rPr lang="en-US" sz="3200" baseline="-25000" dirty="0" smtClean="0"/>
              <a:t>2</a:t>
            </a:r>
          </a:p>
          <a:p>
            <a:pPr algn="ctr">
              <a:buNone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Add H</a:t>
            </a:r>
            <a:r>
              <a:rPr lang="en-US" sz="3200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Remove CO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Add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</a:p>
        </p:txBody>
      </p:sp>
      <p:pic>
        <p:nvPicPr>
          <p:cNvPr id="4" name="Picture 3" descr="equilibrium_arro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1143000"/>
            <a:ext cx="752475" cy="561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6425" cy="808038"/>
          </a:xfrm>
        </p:spPr>
        <p:txBody>
          <a:bodyPr/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Check (all gases)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43000"/>
            <a:ext cx="8226425" cy="5486400"/>
          </a:xfrm>
        </p:spPr>
        <p:txBody>
          <a:bodyPr/>
          <a:lstStyle/>
          <a:p>
            <a:pPr algn="ctr">
              <a:buNone/>
            </a:pPr>
            <a:r>
              <a:rPr lang="en-US" sz="3200" dirty="0" smtClean="0"/>
              <a:t>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+ heat         2NO</a:t>
            </a:r>
            <a:r>
              <a:rPr lang="en-US" sz="3200" baseline="-25000" dirty="0" smtClean="0"/>
              <a:t>2</a:t>
            </a:r>
          </a:p>
          <a:p>
            <a:pPr algn="ctr">
              <a:buNone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Increase pressure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Increase temperature</a:t>
            </a:r>
            <a:endParaRPr lang="en-US" sz="3200" dirty="0"/>
          </a:p>
        </p:txBody>
      </p:sp>
      <p:pic>
        <p:nvPicPr>
          <p:cNvPr id="4" name="Picture 3" descr="equilibrium_arro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1143000"/>
            <a:ext cx="752475" cy="561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52401"/>
            <a:ext cx="8715375" cy="6705600"/>
          </a:xfrm>
        </p:spPr>
        <p:txBody>
          <a:bodyPr/>
          <a:lstStyle/>
          <a:p>
            <a:pPr>
              <a:buNone/>
            </a:pPr>
            <a:r>
              <a:rPr lang="en-US" sz="3600" u="sng" dirty="0" err="1" smtClean="0"/>
              <a:t>LeChatelier’s</a:t>
            </a:r>
            <a:r>
              <a:rPr lang="en-US" sz="3600" u="sng" dirty="0" smtClean="0"/>
              <a:t> Principle</a:t>
            </a:r>
            <a:endParaRPr lang="en-US" sz="3600" dirty="0" smtClean="0"/>
          </a:p>
          <a:p>
            <a:r>
              <a:rPr lang="en-US" sz="3200" dirty="0" smtClean="0"/>
              <a:t>At equilibrium, the rate of the forward reaction is equal to the rate of the reverse reaction.</a:t>
            </a:r>
          </a:p>
          <a:p>
            <a:r>
              <a:rPr lang="en-US" sz="3200" dirty="0" smtClean="0"/>
              <a:t>Systems under stress shift to relieve the stress and restore equilibrium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Causes of stress = change of:</a:t>
            </a:r>
            <a:endParaRPr lang="en-US" sz="3200" dirty="0" smtClean="0"/>
          </a:p>
          <a:p>
            <a:pPr lvl="1"/>
            <a:r>
              <a:rPr lang="en-US" sz="3200" dirty="0" smtClean="0"/>
              <a:t>Concentration</a:t>
            </a:r>
            <a:endParaRPr lang="en-US" sz="3200" dirty="0" smtClean="0"/>
          </a:p>
          <a:p>
            <a:pPr lvl="1"/>
            <a:r>
              <a:rPr lang="en-US" sz="3200" dirty="0" smtClean="0"/>
              <a:t>Temperature</a:t>
            </a:r>
          </a:p>
          <a:p>
            <a:pPr lvl="1"/>
            <a:r>
              <a:rPr lang="en-US" sz="3200" dirty="0" smtClean="0"/>
              <a:t>Pressure (gases only)</a:t>
            </a:r>
          </a:p>
          <a:p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6425" cy="1143000"/>
          </a:xfrm>
        </p:spPr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Pressure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763000" cy="5562600"/>
          </a:xfrm>
        </p:spPr>
        <p:txBody>
          <a:bodyPr/>
          <a:lstStyle/>
          <a:p>
            <a:pPr marL="514350" indent="-514350">
              <a:buNone/>
            </a:pPr>
            <a:r>
              <a:rPr lang="en-US" sz="3200" dirty="0" smtClean="0"/>
              <a:t>Gases only</a:t>
            </a: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Increase pressure = Decrease volume</a:t>
            </a:r>
          </a:p>
          <a:p>
            <a:pPr marL="514350" indent="-514350"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</a:t>
            </a:r>
            <a:endParaRPr lang="en-US" sz="3200" baseline="-25000" dirty="0" smtClean="0"/>
          </a:p>
          <a:p>
            <a:pPr marL="514350" indent="-514350">
              <a:buNone/>
            </a:pPr>
            <a:endParaRPr lang="en-US" sz="3200" baseline="-25000" dirty="0" smtClean="0"/>
          </a:p>
        </p:txBody>
      </p:sp>
      <p:pic>
        <p:nvPicPr>
          <p:cNvPr id="8" name="Picture 7" descr="boy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667000"/>
            <a:ext cx="5067300" cy="3838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6425" cy="655638"/>
          </a:xfrm>
        </p:spPr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Pressure and Equilibrium: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763000" cy="4983163"/>
          </a:xfrm>
        </p:spPr>
        <p:txBody>
          <a:bodyPr/>
          <a:lstStyle/>
          <a:p>
            <a:pPr marL="514350" indent="-514350">
              <a:buNone/>
            </a:pPr>
            <a:r>
              <a:rPr lang="en-US" sz="3200" dirty="0" smtClean="0"/>
              <a:t>1.  </a:t>
            </a:r>
            <a:r>
              <a:rPr lang="en-US" sz="3200" u="sng" dirty="0" smtClean="0"/>
              <a:t>Increase </a:t>
            </a:r>
            <a:r>
              <a:rPr lang="en-US" sz="3200" u="sng" dirty="0" smtClean="0"/>
              <a:t>in pressure</a:t>
            </a:r>
            <a:r>
              <a:rPr lang="en-US" sz="3200" dirty="0" smtClean="0"/>
              <a:t> favors the direction that produces a smaller number of moles of gas (less volume</a:t>
            </a:r>
            <a:r>
              <a:rPr lang="en-US" sz="3200" dirty="0" smtClean="0"/>
              <a:t>).</a:t>
            </a:r>
          </a:p>
          <a:p>
            <a:pPr marL="514350" indent="-514350" algn="ctr">
              <a:buNone/>
            </a:pPr>
            <a:r>
              <a:rPr lang="en-US" sz="3200" dirty="0" smtClean="0"/>
              <a:t>A + B          AB</a:t>
            </a:r>
          </a:p>
          <a:p>
            <a:pPr marL="514350" indent="-514350"/>
            <a:r>
              <a:rPr lang="en-US" sz="3200" dirty="0" smtClean="0"/>
              <a:t>Reactants = 1 mol A + 1 mol B</a:t>
            </a:r>
          </a:p>
          <a:p>
            <a:pPr marL="514350" indent="-514350"/>
            <a:r>
              <a:rPr lang="en-US" sz="3200" dirty="0" smtClean="0"/>
              <a:t>Products = 1 mol AB</a:t>
            </a:r>
          </a:p>
          <a:p>
            <a:pPr marL="514350" indent="-514350"/>
            <a:r>
              <a:rPr lang="en-US" sz="3200" dirty="0" smtClean="0"/>
              <a:t>2 moles of gas react to form 1 mole of gas</a:t>
            </a:r>
          </a:p>
          <a:p>
            <a:pPr marL="514350" indent="-514350"/>
            <a:r>
              <a:rPr lang="en-US" sz="3200" dirty="0" smtClean="0"/>
              <a:t>Increasing pressure will drive reaction to the right, favoring product formation because it has the smaller # of moles.</a:t>
            </a: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	</a:t>
            </a:r>
            <a:endParaRPr lang="en-US" sz="3200" dirty="0" smtClean="0"/>
          </a:p>
        </p:txBody>
      </p:sp>
      <p:pic>
        <p:nvPicPr>
          <p:cNvPr id="7" name="Picture 6" descr="equilibrium_arro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743200"/>
            <a:ext cx="752475" cy="561975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4267200" y="2667000"/>
            <a:ext cx="1371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6425" cy="731838"/>
          </a:xfrm>
        </p:spPr>
        <p:txBody>
          <a:bodyPr/>
          <a:lstStyle/>
          <a:p>
            <a:r>
              <a:rPr lang="en-US" dirty="0" smtClean="0"/>
              <a:t>Animation</a:t>
            </a:r>
            <a:endParaRPr lang="en-US" dirty="0"/>
          </a:p>
        </p:txBody>
      </p:sp>
      <p:pic>
        <p:nvPicPr>
          <p:cNvPr id="4" name="Content Placeholder 3" descr="animatedgasequilibrium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0639" y="1143000"/>
            <a:ext cx="5839361" cy="56969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457200"/>
            <a:ext cx="8458200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2"/>
            </a:pPr>
            <a:r>
              <a:rPr lang="en-US" sz="3200" u="sng" dirty="0" smtClean="0"/>
              <a:t>Decrease </a:t>
            </a:r>
            <a:r>
              <a:rPr lang="en-US" sz="3200" u="sng" dirty="0" smtClean="0"/>
              <a:t>in pressure</a:t>
            </a:r>
            <a:r>
              <a:rPr lang="en-US" sz="3200" dirty="0" smtClean="0"/>
              <a:t> favors the direction that produces a </a:t>
            </a:r>
            <a:r>
              <a:rPr lang="en-US" sz="3200" dirty="0" smtClean="0"/>
              <a:t>larger </a:t>
            </a:r>
            <a:r>
              <a:rPr lang="en-US" sz="3200" dirty="0" smtClean="0"/>
              <a:t>number of moles (larger volume</a:t>
            </a:r>
            <a:r>
              <a:rPr lang="en-US" sz="3200" dirty="0" smtClean="0"/>
              <a:t>).</a:t>
            </a:r>
          </a:p>
          <a:p>
            <a:pPr marL="514350" indent="-514350" algn="ctr"/>
            <a:endParaRPr lang="en-US" sz="3200" dirty="0" smtClean="0"/>
          </a:p>
          <a:p>
            <a:pPr marL="514350" indent="-514350" algn="ctr"/>
            <a:r>
              <a:rPr lang="en-US" sz="3200" dirty="0" smtClean="0"/>
              <a:t>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+ 3H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      2NH</a:t>
            </a:r>
            <a:r>
              <a:rPr lang="en-US" sz="3200" baseline="-25000" dirty="0" smtClean="0"/>
              <a:t>3</a:t>
            </a:r>
          </a:p>
          <a:p>
            <a:pPr marL="514350" indent="-514350"/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Reactants = 4 moles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Products = 2 moles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Decrease in pressure will favor the reverse reaction since there are 4 moles of reactants and 2 moles of products.</a:t>
            </a:r>
          </a:p>
          <a:p>
            <a:pPr marL="514350" indent="-514350"/>
            <a:endParaRPr lang="en-US" sz="3200" dirty="0" smtClean="0"/>
          </a:p>
          <a:p>
            <a:pPr marL="514350" indent="-514350"/>
            <a:endParaRPr lang="en-US" sz="3200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</a:p>
        </p:txBody>
      </p:sp>
      <p:pic>
        <p:nvPicPr>
          <p:cNvPr id="12" name="Picture 11" descr="equilibrium_arro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2438400"/>
            <a:ext cx="752475" cy="561975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rot="10800000">
            <a:off x="4191000" y="3124200"/>
            <a:ext cx="1524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1s2o_eq0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52400"/>
            <a:ext cx="5800725" cy="533400"/>
          </a:xfrm>
        </p:spPr>
      </p:pic>
      <p:pic>
        <p:nvPicPr>
          <p:cNvPr id="5" name="Picture 4" descr="u1s2l2_fig10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762000"/>
            <a:ext cx="4038600" cy="1714501"/>
          </a:xfrm>
          <a:prstGeom prst="rect">
            <a:avLst/>
          </a:prstGeom>
        </p:spPr>
      </p:pic>
      <p:pic>
        <p:nvPicPr>
          <p:cNvPr id="6" name="Picture 5" descr="u1s2l2_fig1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2667000"/>
            <a:ext cx="4001705" cy="1371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95800" y="2743200"/>
            <a:ext cx="39196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Decreased Pressure</a:t>
            </a:r>
            <a:endParaRPr lang="en-US" sz="3200" dirty="0"/>
          </a:p>
        </p:txBody>
      </p:sp>
      <p:pic>
        <p:nvPicPr>
          <p:cNvPr id="8" name="Picture 7" descr="u1s2l2_fig1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76800" y="3702165"/>
            <a:ext cx="3657600" cy="31558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4648200"/>
            <a:ext cx="441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Equilibrium shifts left.</a:t>
            </a:r>
          </a:p>
          <a:p>
            <a:r>
              <a:rPr lang="en-US" sz="3200" dirty="0" smtClean="0"/>
              <a:t>Reactants are favored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52400"/>
            <a:ext cx="8915400" cy="6705600"/>
          </a:xfr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en-US" sz="3200" dirty="0" smtClean="0"/>
              <a:t>Change in pressure has no effect on equilibrium if there are an equal number of moles of reactants and products.</a:t>
            </a:r>
          </a:p>
          <a:p>
            <a:pPr marL="514350" indent="-514350">
              <a:buAutoNum type="arabicPeriod" startAt="3"/>
            </a:pPr>
            <a:endParaRPr lang="en-US" sz="3200" dirty="0" smtClean="0"/>
          </a:p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Reactants = I mol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+ 1 mol I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2 mol</a:t>
            </a:r>
          </a:p>
          <a:p>
            <a:pPr marL="514350" indent="-514350">
              <a:buNone/>
            </a:pPr>
            <a:r>
              <a:rPr lang="en-US" sz="3200" dirty="0" smtClean="0"/>
              <a:t>Products =  2 mol HI</a:t>
            </a:r>
          </a:p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Since both the reactants and products have the same volume, no shift in reaction will occur if the pressure is changed. </a:t>
            </a:r>
          </a:p>
          <a:p>
            <a:pPr marL="514350" indent="-514350"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*Same # of particles on both sides.</a:t>
            </a:r>
            <a:endParaRPr lang="en-US" sz="3200" dirty="0" smtClean="0"/>
          </a:p>
        </p:txBody>
      </p:sp>
      <p:pic>
        <p:nvPicPr>
          <p:cNvPr id="8" name="Picture 7" descr="u1s2l2_eq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752600"/>
            <a:ext cx="6261100" cy="647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457200"/>
            <a:ext cx="8226425" cy="6096000"/>
          </a:xfrm>
        </p:spPr>
        <p:txBody>
          <a:bodyPr/>
          <a:lstStyle/>
          <a:p>
            <a:pPr marL="514350" indent="-514350">
              <a:buAutoNum type="arabicPeriod" startAt="4"/>
            </a:pPr>
            <a:r>
              <a:rPr lang="en-US" sz="3200" dirty="0" smtClean="0"/>
              <a:t>Change in pressure does not change the equilibrium constant – K</a:t>
            </a:r>
            <a:r>
              <a:rPr lang="en-US" sz="3200" baseline="-25000" dirty="0" smtClean="0"/>
              <a:t>EQ</a:t>
            </a:r>
          </a:p>
          <a:p>
            <a:pPr marL="514350" indent="-514350">
              <a:buNone/>
            </a:pPr>
            <a:endParaRPr lang="en-US" sz="3200" baseline="-25000" dirty="0" smtClean="0"/>
          </a:p>
          <a:p>
            <a:pPr marL="514350" indent="-514350">
              <a:buNone/>
            </a:pPr>
            <a:r>
              <a:rPr lang="en-US" sz="3200" dirty="0" smtClean="0"/>
              <a:t>The position of equilibrium may be changed by pressure, but the equilibrium constant will not be changed.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962_slide">
  <a:themeElements>
    <a:clrScheme name="Office Theme 2">
      <a:dk1>
        <a:srgbClr val="333333"/>
      </a:dk1>
      <a:lt1>
        <a:srgbClr val="FFFFFF"/>
      </a:lt1>
      <a:dk2>
        <a:srgbClr val="3333CC"/>
      </a:dk2>
      <a:lt2>
        <a:srgbClr val="FFFFFF"/>
      </a:lt2>
      <a:accent1>
        <a:srgbClr val="9CCFFF"/>
      </a:accent1>
      <a:accent2>
        <a:srgbClr val="CCCCFF"/>
      </a:accent2>
      <a:accent3>
        <a:srgbClr val="ADADE2"/>
      </a:accent3>
      <a:accent4>
        <a:srgbClr val="DADADA"/>
      </a:accent4>
      <a:accent5>
        <a:srgbClr val="CBE4FF"/>
      </a:accent5>
      <a:accent6>
        <a:srgbClr val="B9B9E7"/>
      </a:accent6>
      <a:hlink>
        <a:srgbClr val="98EEE3"/>
      </a:hlink>
      <a:folHlink>
        <a:srgbClr val="EADCF7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3333CC"/>
        </a:dk2>
        <a:lt2>
          <a:srgbClr val="FFFFFF"/>
        </a:lt2>
        <a:accent1>
          <a:srgbClr val="9B9BFF"/>
        </a:accent1>
        <a:accent2>
          <a:srgbClr val="ADADE0"/>
        </a:accent2>
        <a:accent3>
          <a:srgbClr val="ADADE2"/>
        </a:accent3>
        <a:accent4>
          <a:srgbClr val="DADADA"/>
        </a:accent4>
        <a:accent5>
          <a:srgbClr val="CBCBFF"/>
        </a:accent5>
        <a:accent6>
          <a:srgbClr val="9C9CCB"/>
        </a:accent6>
        <a:hlink>
          <a:srgbClr val="D9D9FF"/>
        </a:hlink>
        <a:folHlink>
          <a:srgbClr val="BABA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3333CC"/>
        </a:dk2>
        <a:lt2>
          <a:srgbClr val="FFFFFF"/>
        </a:lt2>
        <a:accent1>
          <a:srgbClr val="9CCFFF"/>
        </a:accent1>
        <a:accent2>
          <a:srgbClr val="CCCCFF"/>
        </a:accent2>
        <a:accent3>
          <a:srgbClr val="ADADE2"/>
        </a:accent3>
        <a:accent4>
          <a:srgbClr val="DADADA"/>
        </a:accent4>
        <a:accent5>
          <a:srgbClr val="CBE4FF"/>
        </a:accent5>
        <a:accent6>
          <a:srgbClr val="B9B9E7"/>
        </a:accent6>
        <a:hlink>
          <a:srgbClr val="98EEE3"/>
        </a:hlink>
        <a:folHlink>
          <a:srgbClr val="EADCF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3333CC"/>
        </a:dk2>
        <a:lt2>
          <a:srgbClr val="FFFFFF"/>
        </a:lt2>
        <a:accent1>
          <a:srgbClr val="C9C9FF"/>
        </a:accent1>
        <a:accent2>
          <a:srgbClr val="FFBFA8"/>
        </a:accent2>
        <a:accent3>
          <a:srgbClr val="ADADE2"/>
        </a:accent3>
        <a:accent4>
          <a:srgbClr val="DADADA"/>
        </a:accent4>
        <a:accent5>
          <a:srgbClr val="E1E1FF"/>
        </a:accent5>
        <a:accent6>
          <a:srgbClr val="E7AD98"/>
        </a:accent6>
        <a:hlink>
          <a:srgbClr val="F2EA7C"/>
        </a:hlink>
        <a:folHlink>
          <a:srgbClr val="9BF5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3333CC"/>
        </a:dk2>
        <a:lt2>
          <a:srgbClr val="FFFFFF"/>
        </a:lt2>
        <a:accent1>
          <a:srgbClr val="FFDD7D"/>
        </a:accent1>
        <a:accent2>
          <a:srgbClr val="A6F092"/>
        </a:accent2>
        <a:accent3>
          <a:srgbClr val="ADADE2"/>
        </a:accent3>
        <a:accent4>
          <a:srgbClr val="DADADA"/>
        </a:accent4>
        <a:accent5>
          <a:srgbClr val="FFEBBF"/>
        </a:accent5>
        <a:accent6>
          <a:srgbClr val="96D984"/>
        </a:accent6>
        <a:hlink>
          <a:srgbClr val="FFBAC1"/>
        </a:hlink>
        <a:folHlink>
          <a:srgbClr val="C9C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B9BFF"/>
        </a:accent1>
        <a:accent2>
          <a:srgbClr val="ADADE0"/>
        </a:accent2>
        <a:accent3>
          <a:srgbClr val="FFFFFF"/>
        </a:accent3>
        <a:accent4>
          <a:srgbClr val="000000"/>
        </a:accent4>
        <a:accent5>
          <a:srgbClr val="CBCBFF"/>
        </a:accent5>
        <a:accent6>
          <a:srgbClr val="9C9CCB"/>
        </a:accent6>
        <a:hlink>
          <a:srgbClr val="D9D9FF"/>
        </a:hlink>
        <a:folHlink>
          <a:srgbClr val="BABA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CCF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BE4FF"/>
        </a:accent5>
        <a:accent6>
          <a:srgbClr val="B9B9E7"/>
        </a:accent6>
        <a:hlink>
          <a:srgbClr val="98EEE3"/>
        </a:hlink>
        <a:folHlink>
          <a:srgbClr val="EADCF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9C9FF"/>
        </a:accent1>
        <a:accent2>
          <a:srgbClr val="FFBFA8"/>
        </a:accent2>
        <a:accent3>
          <a:srgbClr val="FFFFFF"/>
        </a:accent3>
        <a:accent4>
          <a:srgbClr val="000000"/>
        </a:accent4>
        <a:accent5>
          <a:srgbClr val="E1E1FF"/>
        </a:accent5>
        <a:accent6>
          <a:srgbClr val="E7AD98"/>
        </a:accent6>
        <a:hlink>
          <a:srgbClr val="F2EA7C"/>
        </a:hlink>
        <a:folHlink>
          <a:srgbClr val="9BF5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DD7D"/>
        </a:accent1>
        <a:accent2>
          <a:srgbClr val="A6F092"/>
        </a:accent2>
        <a:accent3>
          <a:srgbClr val="FFFFFF"/>
        </a:accent3>
        <a:accent4>
          <a:srgbClr val="000000"/>
        </a:accent4>
        <a:accent5>
          <a:srgbClr val="FFEBBF"/>
        </a:accent5>
        <a:accent6>
          <a:srgbClr val="96D984"/>
        </a:accent6>
        <a:hlink>
          <a:srgbClr val="FFBAC1"/>
        </a:hlink>
        <a:folHlink>
          <a:srgbClr val="C9C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3333CC"/>
      </a:dk2>
      <a:lt2>
        <a:srgbClr val="FFFFFF"/>
      </a:lt2>
      <a:accent1>
        <a:srgbClr val="9CCFFF"/>
      </a:accent1>
      <a:accent2>
        <a:srgbClr val="CCCCFF"/>
      </a:accent2>
      <a:accent3>
        <a:srgbClr val="ADADE2"/>
      </a:accent3>
      <a:accent4>
        <a:srgbClr val="DADADA"/>
      </a:accent4>
      <a:accent5>
        <a:srgbClr val="CBE4FF"/>
      </a:accent5>
      <a:accent6>
        <a:srgbClr val="B9B9E7"/>
      </a:accent6>
      <a:hlink>
        <a:srgbClr val="98EEE3"/>
      </a:hlink>
      <a:folHlink>
        <a:srgbClr val="EADCF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3333CC"/>
        </a:dk2>
        <a:lt2>
          <a:srgbClr val="FFFFFF"/>
        </a:lt2>
        <a:accent1>
          <a:srgbClr val="9B9BFF"/>
        </a:accent1>
        <a:accent2>
          <a:srgbClr val="ADADE0"/>
        </a:accent2>
        <a:accent3>
          <a:srgbClr val="ADADE2"/>
        </a:accent3>
        <a:accent4>
          <a:srgbClr val="DADADA"/>
        </a:accent4>
        <a:accent5>
          <a:srgbClr val="CBCBFF"/>
        </a:accent5>
        <a:accent6>
          <a:srgbClr val="9C9CCB"/>
        </a:accent6>
        <a:hlink>
          <a:srgbClr val="D9D9FF"/>
        </a:hlink>
        <a:folHlink>
          <a:srgbClr val="BABA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3333CC"/>
        </a:dk2>
        <a:lt2>
          <a:srgbClr val="FFFFFF"/>
        </a:lt2>
        <a:accent1>
          <a:srgbClr val="9CCFFF"/>
        </a:accent1>
        <a:accent2>
          <a:srgbClr val="CCCCFF"/>
        </a:accent2>
        <a:accent3>
          <a:srgbClr val="ADADE2"/>
        </a:accent3>
        <a:accent4>
          <a:srgbClr val="DADADA"/>
        </a:accent4>
        <a:accent5>
          <a:srgbClr val="CBE4FF"/>
        </a:accent5>
        <a:accent6>
          <a:srgbClr val="B9B9E7"/>
        </a:accent6>
        <a:hlink>
          <a:srgbClr val="98EEE3"/>
        </a:hlink>
        <a:folHlink>
          <a:srgbClr val="EADCF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3333CC"/>
        </a:dk2>
        <a:lt2>
          <a:srgbClr val="FFFFFF"/>
        </a:lt2>
        <a:accent1>
          <a:srgbClr val="C9C9FF"/>
        </a:accent1>
        <a:accent2>
          <a:srgbClr val="FFBFA8"/>
        </a:accent2>
        <a:accent3>
          <a:srgbClr val="ADADE2"/>
        </a:accent3>
        <a:accent4>
          <a:srgbClr val="DADADA"/>
        </a:accent4>
        <a:accent5>
          <a:srgbClr val="E1E1FF"/>
        </a:accent5>
        <a:accent6>
          <a:srgbClr val="E7AD98"/>
        </a:accent6>
        <a:hlink>
          <a:srgbClr val="F2EA7C"/>
        </a:hlink>
        <a:folHlink>
          <a:srgbClr val="9BF5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3333CC"/>
        </a:dk2>
        <a:lt2>
          <a:srgbClr val="FFFFFF"/>
        </a:lt2>
        <a:accent1>
          <a:srgbClr val="FFDD7D"/>
        </a:accent1>
        <a:accent2>
          <a:srgbClr val="A6F092"/>
        </a:accent2>
        <a:accent3>
          <a:srgbClr val="ADADE2"/>
        </a:accent3>
        <a:accent4>
          <a:srgbClr val="DADADA"/>
        </a:accent4>
        <a:accent5>
          <a:srgbClr val="FFEBBF"/>
        </a:accent5>
        <a:accent6>
          <a:srgbClr val="96D984"/>
        </a:accent6>
        <a:hlink>
          <a:srgbClr val="FFBAC1"/>
        </a:hlink>
        <a:folHlink>
          <a:srgbClr val="C9C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B9BFF"/>
        </a:accent1>
        <a:accent2>
          <a:srgbClr val="ADADE0"/>
        </a:accent2>
        <a:accent3>
          <a:srgbClr val="FFFFFF"/>
        </a:accent3>
        <a:accent4>
          <a:srgbClr val="000000"/>
        </a:accent4>
        <a:accent5>
          <a:srgbClr val="CBCBFF"/>
        </a:accent5>
        <a:accent6>
          <a:srgbClr val="9C9CCB"/>
        </a:accent6>
        <a:hlink>
          <a:srgbClr val="D9D9FF"/>
        </a:hlink>
        <a:folHlink>
          <a:srgbClr val="BABA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CCF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BE4FF"/>
        </a:accent5>
        <a:accent6>
          <a:srgbClr val="B9B9E7"/>
        </a:accent6>
        <a:hlink>
          <a:srgbClr val="98EEE3"/>
        </a:hlink>
        <a:folHlink>
          <a:srgbClr val="EADCF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9C9FF"/>
        </a:accent1>
        <a:accent2>
          <a:srgbClr val="FFBFA8"/>
        </a:accent2>
        <a:accent3>
          <a:srgbClr val="FFFFFF"/>
        </a:accent3>
        <a:accent4>
          <a:srgbClr val="000000"/>
        </a:accent4>
        <a:accent5>
          <a:srgbClr val="E1E1FF"/>
        </a:accent5>
        <a:accent6>
          <a:srgbClr val="E7AD98"/>
        </a:accent6>
        <a:hlink>
          <a:srgbClr val="F2EA7C"/>
        </a:hlink>
        <a:folHlink>
          <a:srgbClr val="9BF5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DD7D"/>
        </a:accent1>
        <a:accent2>
          <a:srgbClr val="A6F092"/>
        </a:accent2>
        <a:accent3>
          <a:srgbClr val="FFFFFF"/>
        </a:accent3>
        <a:accent4>
          <a:srgbClr val="000000"/>
        </a:accent4>
        <a:accent5>
          <a:srgbClr val="FFEBBF"/>
        </a:accent5>
        <a:accent6>
          <a:srgbClr val="96D984"/>
        </a:accent6>
        <a:hlink>
          <a:srgbClr val="FFBAC1"/>
        </a:hlink>
        <a:folHlink>
          <a:srgbClr val="C9C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ind_1962_slide</Template>
  <TotalTime>514</TotalTime>
  <Words>513</Words>
  <Application>Microsoft Office PowerPoint</Application>
  <PresentationFormat>On-screen Show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ind_1962_slide</vt:lpstr>
      <vt:lpstr>1_Default Design</vt:lpstr>
      <vt:lpstr>LeChatelier’s Principle: Pressure &amp; Temperature</vt:lpstr>
      <vt:lpstr>Slide 2</vt:lpstr>
      <vt:lpstr>Pressure</vt:lpstr>
      <vt:lpstr>Pressure and Equilibrium:</vt:lpstr>
      <vt:lpstr>Animation</vt:lpstr>
      <vt:lpstr>Slide 6</vt:lpstr>
      <vt:lpstr>Slide 7</vt:lpstr>
      <vt:lpstr>Slide 8</vt:lpstr>
      <vt:lpstr>Slide 9</vt:lpstr>
      <vt:lpstr>Temperature and Equilibrium</vt:lpstr>
      <vt:lpstr>Slide 11</vt:lpstr>
      <vt:lpstr>Slide 12</vt:lpstr>
      <vt:lpstr>Slide 13</vt:lpstr>
      <vt:lpstr>Slide 14</vt:lpstr>
      <vt:lpstr>Haber Process</vt:lpstr>
      <vt:lpstr>Learning Check (all gases)</vt:lpstr>
      <vt:lpstr>Learning Check (all gases)</vt:lpstr>
      <vt:lpstr>Learning Check (all gases)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Equilibrium</dc:title>
  <dc:creator>Randy</dc:creator>
  <cp:lastModifiedBy>Randy</cp:lastModifiedBy>
  <cp:revision>67</cp:revision>
  <dcterms:created xsi:type="dcterms:W3CDTF">2011-02-06T20:57:22Z</dcterms:created>
  <dcterms:modified xsi:type="dcterms:W3CDTF">2011-02-13T17:07:54Z</dcterms:modified>
</cp:coreProperties>
</file>